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81" r:id="rId5"/>
    <p:sldId id="271" r:id="rId6"/>
    <p:sldId id="275" r:id="rId7"/>
    <p:sldId id="276" r:id="rId8"/>
    <p:sldId id="277" r:id="rId9"/>
    <p:sldId id="282" r:id="rId10"/>
    <p:sldId id="280" r:id="rId11"/>
    <p:sldId id="260" r:id="rId12"/>
    <p:sldId id="278" r:id="rId13"/>
    <p:sldId id="274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>
      <p:cViewPr>
        <p:scale>
          <a:sx n="70" d="100"/>
          <a:sy n="70" d="100"/>
        </p:scale>
        <p:origin x="-4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855F-0D5F-411A-B778-CDBF22B367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42AF-CC5D-4307-85C2-C5416CB3CA3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ShBkllUvM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200" y="0"/>
            <a:ext cx="1149385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9067800" cy="1905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Limits and Continuity</a:t>
            </a:r>
            <a:endParaRPr lang="en-US" sz="6000" b="1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5701352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Unit 1 Day 4</a:t>
            </a:r>
            <a:endParaRPr lang="en-US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Continuity Examples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432775"/>
            <a:ext cx="8915400" cy="5425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2775"/>
            <a:ext cx="8077200" cy="5072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45639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discontinuities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725" y="297890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Jump discontinuity at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2725" y="3557290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Removable discontinuity at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= -5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Infinite discontinuity at x = 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1002" y="4612422"/>
            <a:ext cx="343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Infinite Discontinuity at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= -3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0736"/>
            <a:ext cx="80772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Determine where the discontinuities are and classify them as removable, infinite, jump, or oscillating.  </a:t>
            </a:r>
            <a:r>
              <a:rPr lang="en-US" sz="2000" dirty="0" smtClean="0">
                <a:solidFill>
                  <a:schemeClr val="accent1"/>
                </a:solidFill>
              </a:rPr>
              <a:t>Then state the interval on which the function is continuous.                                 </a:t>
            </a:r>
            <a:r>
              <a:rPr lang="en-US" sz="2000" u="sng" dirty="0" smtClean="0">
                <a:solidFill>
                  <a:srgbClr val="FF0000"/>
                </a:solidFill>
              </a:rPr>
              <a:t>Discontinuities  </a:t>
            </a:r>
            <a:r>
              <a:rPr lang="en-US" sz="2000" dirty="0" smtClean="0">
                <a:solidFill>
                  <a:schemeClr val="accent1"/>
                </a:solidFill>
              </a:rPr>
              <a:t>                       </a:t>
            </a:r>
            <a:r>
              <a:rPr lang="en-US" sz="2000" u="sng" dirty="0" smtClean="0">
                <a:solidFill>
                  <a:schemeClr val="accent1"/>
                </a:solidFill>
              </a:rPr>
              <a:t>Continuous</a:t>
            </a:r>
            <a:endParaRPr lang="en-US" sz="2000" u="sng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1725" y="244255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Continuous on (-∞,</a:t>
            </a:r>
            <a:r>
              <a:rPr lang="en-US" dirty="0">
                <a:solidFill>
                  <a:schemeClr val="accent1"/>
                </a:solidFill>
              </a:rPr>
              <a:t> ∞</a:t>
            </a:r>
            <a:r>
              <a:rPr lang="en-US" dirty="0" smtClean="0">
                <a:solidFill>
                  <a:schemeClr val="accent1"/>
                </a:solidFill>
              </a:rPr>
              <a:t> 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297890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Continuous on (-∞,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0) U [0, ∞ )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98300" y="3557290"/>
                <a:ext cx="32783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Continuous on </a:t>
                </a:r>
                <a:endParaRPr lang="en-US" b="0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(−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/>
                        </a:solidFill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, -5) u (-5, -1) U (-1, ∞)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300" y="3557290"/>
                <a:ext cx="327830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8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09800" y="5274649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≠ 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7594" y="545515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Removable discontinuity at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5025" y="4612422"/>
            <a:ext cx="325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Continuous on (-∞,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-3) U </a:t>
            </a:r>
            <a:r>
              <a:rPr lang="en-US" dirty="0" smtClean="0">
                <a:solidFill>
                  <a:schemeClr val="accent1"/>
                </a:solidFill>
              </a:rPr>
              <a:t>(-</a:t>
            </a:r>
            <a:r>
              <a:rPr lang="en-US" dirty="0" smtClean="0">
                <a:solidFill>
                  <a:schemeClr val="accent1"/>
                </a:solidFill>
              </a:rPr>
              <a:t>3, ∞ 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8621" y="545931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Continuous on (-∞,</a:t>
            </a:r>
            <a:r>
              <a:rPr lang="en-US" dirty="0">
                <a:solidFill>
                  <a:schemeClr val="accent1"/>
                </a:solidFill>
              </a:rPr>
              <a:t> 0</a:t>
            </a:r>
            <a:r>
              <a:rPr lang="en-US" dirty="0" smtClean="0">
                <a:solidFill>
                  <a:schemeClr val="accent1"/>
                </a:solidFill>
              </a:rPr>
              <a:t>) U (0, ∞ 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4" grpId="0"/>
      <p:bldP spid="16" grpId="0"/>
      <p:bldP spid="17" grpId="0"/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Intermediate Value Theorem</a:t>
            </a:r>
            <a:endParaRPr lang="en-US" b="1" dirty="0"/>
          </a:p>
        </p:txBody>
      </p:sp>
      <p:pic>
        <p:nvPicPr>
          <p:cNvPr id="5" name="neShBkllUv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295400"/>
            <a:ext cx="4572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50" r="48508" b="1099"/>
          <a:stretch/>
        </p:blipFill>
        <p:spPr>
          <a:xfrm>
            <a:off x="848470" y="3962400"/>
            <a:ext cx="2779811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751" y="4363015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was a speed you are 100 % sure you must have gone in the time in between? Why?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was a speed that you could have gone in between but you aren’t so sure? Why?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Intermediate Value Theorem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5" t="1" r="244" b="1649"/>
          <a:stretch/>
        </p:blipFill>
        <p:spPr>
          <a:xfrm>
            <a:off x="1000125" y="2209344"/>
            <a:ext cx="2286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0" y="2609959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was a price you are 100 % sure the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must have been in between? Why?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was a price that the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might have had in between but you aren’t 100% sure? Why?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56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Intermediate Value Theorem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Intermediate Value Theorem states that if f(x) is continuous in the closed interval [</a:t>
            </a:r>
            <a:r>
              <a:rPr lang="en-US" dirty="0" err="1" smtClean="0"/>
              <a:t>a,b</a:t>
            </a:r>
            <a:r>
              <a:rPr lang="en-US" dirty="0" smtClean="0"/>
              <a:t>] and f(a)    M     f(b), then at least one c exists in the interval [</a:t>
            </a:r>
            <a:r>
              <a:rPr lang="en-US" dirty="0" err="1" smtClean="0"/>
              <a:t>a,b</a:t>
            </a:r>
            <a:r>
              <a:rPr lang="en-US" dirty="0" smtClean="0"/>
              <a:t>] such that:	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f(c) = M</a:t>
            </a:r>
            <a:endParaRPr lang="en-US" dirty="0"/>
          </a:p>
        </p:txBody>
      </p:sp>
      <p:pic>
        <p:nvPicPr>
          <p:cNvPr id="18434" name="Picture 2" descr="http://tutorial.math.lamar.edu/Classes/CalcI/Continuity_files/image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3990975" cy="2486026"/>
          </a:xfrm>
          <a:prstGeom prst="rect">
            <a:avLst/>
          </a:prstGeom>
          <a:noFill/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667000"/>
            <a:ext cx="342900" cy="47625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667000"/>
            <a:ext cx="342900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7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IVT Example</a:t>
            </a:r>
            <a:br>
              <a:rPr lang="en-US" b="1" dirty="0" smtClean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r>
                  <a:rPr lang="en-US" dirty="0" smtClean="0"/>
                  <a:t> Show that </a:t>
                </a:r>
                <a:r>
                  <a:rPr lang="en-US" i="1" dirty="0" smtClean="0"/>
                  <a:t>f(x) </a:t>
                </a:r>
                <a:r>
                  <a:rPr lang="en-US" dirty="0" smtClean="0"/>
                  <a:t>has a zero.</a:t>
                </a:r>
              </a:p>
              <a:p>
                <a:pPr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x) </a:t>
                </a:r>
                <a:r>
                  <a:rPr lang="en-US" dirty="0" smtClean="0"/>
                  <a:t>is continuous on [1,2] so by the IVT, there must be a value on [1,2] where </a:t>
                </a:r>
                <a:r>
                  <a:rPr lang="en-US" i="1" dirty="0" smtClean="0"/>
                  <a:t>f(x) </a:t>
                </a:r>
                <a:r>
                  <a:rPr lang="en-US" dirty="0" smtClean="0"/>
                  <a:t>= 0.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10600" cy="4525963"/>
              </a:xfrm>
              <a:blipFill rotWithShape="0">
                <a:blip r:embed="rId3"/>
                <a:stretch>
                  <a:fillRect l="-184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Continuity at a </a:t>
            </a:r>
            <a:r>
              <a:rPr lang="en-US" b="1" i="1" dirty="0" smtClean="0"/>
              <a:t>POINT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820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	A function is continuous at </a:t>
                </a:r>
                <a:r>
                  <a:rPr lang="en-US" b="1" i="1" dirty="0" smtClean="0"/>
                  <a:t>a</a:t>
                </a:r>
                <a:r>
                  <a:rPr lang="en-US" dirty="0" smtClean="0"/>
                  <a:t> if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There are 3 important parts to this definition:</a:t>
                </a:r>
                <a:br>
                  <a:rPr lang="en-US" dirty="0" smtClean="0"/>
                </a:b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i="1" dirty="0" smtClean="0"/>
                  <a:t>f(a) </a:t>
                </a:r>
                <a:r>
                  <a:rPr lang="en-US" dirty="0" smtClean="0"/>
                  <a:t>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exists (which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two values above are equal.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function is considered continuous if it is continuous at every point in its domain.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82000" cy="5257800"/>
              </a:xfrm>
              <a:blipFill rotWithShape="0">
                <a:blip r:embed="rId3"/>
                <a:stretch>
                  <a:fillRect l="-123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Continuity Example</a:t>
            </a:r>
            <a:br>
              <a:rPr lang="en-US" b="1" dirty="0" smtClean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dirty="0" smtClean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 smtClean="0"/>
                  <a:t>.  Show that </a:t>
                </a:r>
                <a:r>
                  <a:rPr lang="en-US" i="1" dirty="0" smtClean="0"/>
                  <a:t>f(x) </a:t>
                </a:r>
                <a:r>
                  <a:rPr lang="en-US" dirty="0" smtClean="0"/>
                  <a:t>is continuous at </a:t>
                </a:r>
                <a:r>
                  <a:rPr lang="en-US" i="1" dirty="0" smtClean="0"/>
                  <a:t>x </a:t>
                </a:r>
                <a:r>
                  <a:rPr lang="en-US" dirty="0" smtClean="0"/>
                  <a:t>= 2.</a:t>
                </a:r>
              </a:p>
              <a:p>
                <a:pPr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f(x) </a:t>
                </a:r>
                <a:r>
                  <a:rPr lang="en-US" dirty="0" smtClean="0"/>
                  <a:t>is continuous at </a:t>
                </a:r>
                <a:r>
                  <a:rPr lang="en-US" i="1" dirty="0" smtClean="0"/>
                  <a:t>x </a:t>
                </a:r>
                <a:r>
                  <a:rPr lang="en-US" dirty="0" smtClean="0"/>
                  <a:t>= 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0">
                <a:blip r:embed="rId3"/>
                <a:stretch>
                  <a:fillRect l="-192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Continuity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38100"/>
            <a:ext cx="50292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163" y="455613"/>
            <a:ext cx="28860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869" y="2557462"/>
            <a:ext cx="28575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28600"/>
            <a:ext cx="28575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550" y="2609849"/>
            <a:ext cx="2857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Discontinuities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66784"/>
            <a:ext cx="1467682" cy="15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300583" cy="15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8106" t="1" r="23709" b="478"/>
          <a:stretch/>
        </p:blipFill>
        <p:spPr bwMode="auto">
          <a:xfrm>
            <a:off x="7091782" y="3363297"/>
            <a:ext cx="1447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74" y="5213530"/>
            <a:ext cx="1927109" cy="1548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4013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Removable Discontinuity</a:t>
            </a:r>
            <a:endParaRPr lang="en-US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87126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Non - Removable Discontinuities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 Discontinuity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62731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 (Asymptotic) Discontinuity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6703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Oscillating Discontinuity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Discontinuities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66784"/>
            <a:ext cx="1467682" cy="15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300583" cy="15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8106" t="1" r="23709" b="478"/>
          <a:stretch/>
        </p:blipFill>
        <p:spPr bwMode="auto">
          <a:xfrm>
            <a:off x="7091782" y="3363297"/>
            <a:ext cx="1447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74" y="5213530"/>
            <a:ext cx="1927109" cy="1548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4013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Removable Discontinuity</a:t>
            </a:r>
            <a:endParaRPr lang="en-US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87126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Non - Removable Discontinuities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 Discontinuity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62731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 (Asymptotic) Discontinuity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6703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Oscillating Discontinuity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236220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6882" y="201329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move the point and the function will be continuous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Discontinuities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1300583" cy="15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8106" t="1" r="23709" b="478"/>
          <a:stretch/>
        </p:blipFill>
        <p:spPr bwMode="auto">
          <a:xfrm>
            <a:off x="7091782" y="3363297"/>
            <a:ext cx="1447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4546" r="75639" b="7416"/>
          <a:stretch/>
        </p:blipFill>
        <p:spPr bwMode="auto">
          <a:xfrm>
            <a:off x="1197802" y="3702482"/>
            <a:ext cx="148908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74" y="5213530"/>
            <a:ext cx="1927109" cy="1548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4013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Removable Discontinuity</a:t>
            </a:r>
            <a:endParaRPr lang="en-US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87126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Non - Removable Discontinuities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 Discontinuity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62731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 (Asymptotic) Discontinuity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6703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Oscillating Discontinuity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6882" y="201329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continuous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6882" y="3788993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 a point and the function will be continuous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-1" r="4786" b="-1515"/>
          <a:stretch/>
        </p:blipFill>
        <p:spPr>
          <a:xfrm>
            <a:off x="1217684" y="1966615"/>
            <a:ext cx="1472184" cy="16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Discontinuities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1300583" cy="15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8106" t="1" r="23709" b="478"/>
          <a:stretch/>
        </p:blipFill>
        <p:spPr bwMode="auto">
          <a:xfrm>
            <a:off x="7091782" y="3363297"/>
            <a:ext cx="1447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74" y="5213530"/>
            <a:ext cx="1927109" cy="1548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4013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Removable Discontinuity</a:t>
            </a:r>
            <a:endParaRPr lang="en-US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87126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Non - Removable Discontinuities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 Discontinuity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62731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 (Asymptotic) Discontinuity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6703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Oscillating Discontinuity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6882" y="201329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continuous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-1" r="4786" b="-1515"/>
          <a:stretch/>
        </p:blipFill>
        <p:spPr>
          <a:xfrm>
            <a:off x="1217684" y="1966615"/>
            <a:ext cx="1472184" cy="1618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982" y="3707965"/>
            <a:ext cx="1485900" cy="1552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3200" y="378725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continuous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static6.depositphotos.com/1004338/648/v/950/depositphotos_6489591-Mathematics-background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-304800"/>
            <a:ext cx="9144000" cy="77241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Discontinuities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66784"/>
            <a:ext cx="1467682" cy="15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300583" cy="15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8106" t="1" r="23709" b="478"/>
          <a:stretch/>
        </p:blipFill>
        <p:spPr bwMode="auto">
          <a:xfrm>
            <a:off x="7091782" y="3363297"/>
            <a:ext cx="1447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74" y="5213530"/>
            <a:ext cx="1927109" cy="1548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4013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Removable Discontinuity</a:t>
            </a:r>
            <a:endParaRPr lang="en-US" sz="20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87126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Non - Removable Discontinuities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 Discontinuity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62731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 (Asymptotic) Discontinuity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67039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Oscillating Discontinuity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1" y="5424126"/>
            <a:ext cx="31702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9530"/>
            <a:ext cx="14938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2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380</Words>
  <Application>Microsoft Office PowerPoint</Application>
  <PresentationFormat>On-screen Show (4:3)</PresentationFormat>
  <Paragraphs>89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Limits and Continuity</vt:lpstr>
      <vt:lpstr>Continuity at a POINT </vt:lpstr>
      <vt:lpstr>Continuity Example </vt:lpstr>
      <vt:lpstr>Continuity </vt:lpstr>
      <vt:lpstr>Types of Discontinuities  </vt:lpstr>
      <vt:lpstr>Types of Discontinuities  </vt:lpstr>
      <vt:lpstr>Types of Discontinuities  </vt:lpstr>
      <vt:lpstr>Types of Discontinuities  </vt:lpstr>
      <vt:lpstr>Types of Discontinuities  </vt:lpstr>
      <vt:lpstr>Continuity Examples </vt:lpstr>
      <vt:lpstr>Intermediate Value Theorem</vt:lpstr>
      <vt:lpstr>Intermediate Value Theorem</vt:lpstr>
      <vt:lpstr>Intermediate Value Theorem</vt:lpstr>
      <vt:lpstr>IVT Example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and Continuity</dc:title>
  <dc:creator>Duy Tam</dc:creator>
  <cp:lastModifiedBy>jorr</cp:lastModifiedBy>
  <cp:revision>73</cp:revision>
  <dcterms:created xsi:type="dcterms:W3CDTF">2011-12-09T00:21:38Z</dcterms:created>
  <dcterms:modified xsi:type="dcterms:W3CDTF">2015-09-09T18:46:11Z</dcterms:modified>
</cp:coreProperties>
</file>